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44" d="100"/>
          <a:sy n="144" d="100"/>
        </p:scale>
        <p:origin x="144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1752-0649-DD47-8729-416E7F18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92A79-69AA-0F42-8CB0-4446BDF2B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AAC5-ED5D-6648-BDE9-17A878E2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8353-9EE4-A840-A152-356EECD6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FF85-816A-2443-80C5-FD16872A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E41A-EE71-1746-BCA2-9AFA9490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60473-CAD3-0745-BE6D-19BD0EE3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F183-F79C-314D-9D94-F58FF9FC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A2C2-8AA4-E34F-B011-2F035FE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6033-7DCB-044A-B12D-6129D09A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3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50EAA-DC37-1E46-8F34-2E326BBA3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98990-6FA6-B640-B50B-89FA312C7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85137-2B96-D244-B2F9-7883772C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2F3EB-EF37-6E40-8E78-C3655CC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D272-7401-184E-B1D6-7B66E88F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8EA1-BC85-D94C-99E4-68BCF021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736D-D2EC-594B-9627-C05199F9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89C9-5B12-634D-A506-D3C145C2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D941-8042-364E-85FD-246A1FF6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2ED3-A43C-D446-AC03-8699F10B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BAE8-98E4-9948-B4B5-0CF5EF1C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B540F-069A-EC44-93B2-05776E35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9594-2F31-544D-8F6B-F544374A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116B-50AB-F941-90A1-B0043B85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A48F-456D-4F4E-89EC-70C8CD14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650C-CE89-804A-A7B3-88162C95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CA6B-68B3-E246-9CF4-5A5188250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75E7-A084-EE4C-85FB-F469A9032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52DB9-95FE-6D42-89A6-96D3D929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511EB-396D-5244-9964-29218489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93198-B614-3348-B7BD-DE339125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8898-C45E-084E-B88C-414EAECC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C4CA-2CBD-E243-8EC9-0FD1D873E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EB0B4-AA43-8240-995A-6FEBFE4BB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99091-9793-754E-A0E5-851EB0B3B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0CFA4-DF72-8249-BABD-770831F98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8D4C2-793A-1444-B416-DF769C9F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CF05C-0C74-824B-89C9-1A163EFA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55AAD-18AD-2F4A-8381-3C63357C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EED1-FFF1-364D-9134-72755BA5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125B6-A7D2-3E4A-B97A-69F006B1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48EF9-DCA8-9649-9564-59162847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B69ED-8D43-C044-8F2C-FFE9ACAD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5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DD698-965B-7645-860F-E2CE53E7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D6516-A1A1-7545-BC62-964730CB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0AEA-ACD2-2542-B571-05237382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61FF-8A48-2E41-8067-F6154A5E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7FE4-3637-D548-89D4-522AA4E5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9D4C3-7FBC-6E4C-BA2F-9D7A53599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0F2A0-2BA0-EE47-9CDD-E7426F4B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ADA68-8F76-AF45-BA8C-9B13DB46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8CEF9-0344-9D49-8B61-6A361EF7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1C45-454F-6F4E-8E72-CFAA233E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648F-7781-9746-BBC3-988989E32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9CF41-8DC8-764B-BB36-EFB274FE1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4D42-AD31-C84A-A957-C421BCFF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48029-316A-8844-A7E7-C0FBF7F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F8FE4-CE8E-5A46-810D-79ECF77D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0A70B-1500-AD48-8DCE-649A21C2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52D30-A996-2348-B8DB-97E50CDB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C715-9E73-4D4A-8F2D-E6E578CDC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948E-AD30-5149-A716-C30073BB7E0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232E-CA27-7249-BFEB-AD25D7ED9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16F57-CEB3-6B43-923E-9B2898DE9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6C030-7582-644C-9AF9-CEEEEC02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E70519-359B-D04C-8645-9E2C59030883}"/>
              </a:ext>
            </a:extLst>
          </p:cNvPr>
          <p:cNvSpPr txBox="1"/>
          <p:nvPr/>
        </p:nvSpPr>
        <p:spPr>
          <a:xfrm>
            <a:off x="527247" y="314740"/>
            <a:ext cx="373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vs 2D model module displacement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FB981-97A8-184D-A749-41B8A3A0EBA2}"/>
              </a:ext>
            </a:extLst>
          </p:cNvPr>
          <p:cNvSpPr txBox="1"/>
          <p:nvPr/>
        </p:nvSpPr>
        <p:spPr>
          <a:xfrm>
            <a:off x="8420100" y="1802389"/>
            <a:ext cx="37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lack of constraint in 2D model results in unrealistically large out of plane displacements</a:t>
            </a:r>
          </a:p>
          <a:p>
            <a:endParaRPr lang="en-US" dirty="0"/>
          </a:p>
          <a:p>
            <a:r>
              <a:rPr lang="en-US" dirty="0"/>
              <a:t>rudimentary 3D model is therefore used to interpret 2D model</a:t>
            </a:r>
          </a:p>
          <a:p>
            <a:endParaRPr lang="en-US" dirty="0"/>
          </a:p>
          <a:p>
            <a:r>
              <a:rPr lang="en-US" dirty="0"/>
              <a:t>5400 Pa is evaluated at 4400 Pa</a:t>
            </a:r>
          </a:p>
          <a:p>
            <a:r>
              <a:rPr lang="en-US" dirty="0"/>
              <a:t>2400 Pa is evaluated at 1800 Pa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6CE75-26EF-854C-883B-71A407FB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2" y="2211871"/>
            <a:ext cx="3626402" cy="2175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FD4F2-3E4B-3F46-872E-620C293E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43" y="1617041"/>
            <a:ext cx="3771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1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5AD3F-FCAC-FD4D-8DFB-6246C756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64" y="52025"/>
            <a:ext cx="2722452" cy="2479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E94F6-2779-3744-95F9-EC923242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867" y="0"/>
            <a:ext cx="2834719" cy="250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E412E-720F-9C44-85FF-309E4F37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64" y="2531234"/>
            <a:ext cx="2722452" cy="2479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3F8D9B-CA5A-2342-B2BC-45EA020F4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866" y="2476097"/>
            <a:ext cx="2834719" cy="2507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7E878D-25E3-C148-92A1-9876B0828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847" y="5263861"/>
            <a:ext cx="2550628" cy="1135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F43055-5A8B-5546-9030-973C2C810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16" y="308007"/>
            <a:ext cx="3942622" cy="4336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D008F-DCC6-9349-B72A-32CFE1FC97F5}"/>
              </a:ext>
            </a:extLst>
          </p:cNvPr>
          <p:cNvSpPr txBox="1"/>
          <p:nvPr/>
        </p:nvSpPr>
        <p:spPr>
          <a:xfrm>
            <a:off x="5822731" y="5349766"/>
            <a:ext cx="6211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Dotted lines represent the material property that defines the fracture criterion for the weld. </a:t>
            </a:r>
          </a:p>
          <a:p>
            <a:r>
              <a:rPr lang="en-US" dirty="0">
                <a:highlight>
                  <a:srgbClr val="FFFF00"/>
                </a:highlight>
              </a:rPr>
              <a:t>The goal of our experimental work is to measure this property (</a:t>
            </a:r>
            <a:r>
              <a:rPr lang="en-US" dirty="0" err="1">
                <a:highlight>
                  <a:srgbClr val="FFFF00"/>
                </a:highlight>
              </a:rPr>
              <a:t>K</a:t>
            </a:r>
            <a:r>
              <a:rPr lang="en-US" baseline="-25000" dirty="0" err="1">
                <a:highlight>
                  <a:srgbClr val="FFFF00"/>
                </a:highlight>
              </a:rPr>
              <a:t>ic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K</a:t>
            </a:r>
            <a:r>
              <a:rPr lang="en-US" baseline="-25000" dirty="0" err="1">
                <a:highlight>
                  <a:srgbClr val="FFFF00"/>
                </a:highlight>
              </a:rPr>
              <a:t>iic</a:t>
            </a:r>
            <a:r>
              <a:rPr lang="en-US" dirty="0">
                <a:highlight>
                  <a:srgbClr val="FFFF00"/>
                </a:highlight>
              </a:rPr>
              <a:t>) for our glass welding process, and thereby determine if/when a glass welded module will fail.</a:t>
            </a:r>
          </a:p>
        </p:txBody>
      </p:sp>
    </p:spTree>
    <p:extLst>
      <p:ext uri="{BB962C8B-B14F-4D97-AF65-F5344CB8AC3E}">
        <p14:creationId xmlns:p14="http://schemas.microsoft.com/office/powerpoint/2010/main" val="151867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4F026-5FB6-544D-8CEF-BA2149C7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11" y="2440308"/>
            <a:ext cx="4081956" cy="3269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F1002-E12F-F645-83CA-A94EF8D5B750}"/>
              </a:ext>
            </a:extLst>
          </p:cNvPr>
          <p:cNvSpPr txBox="1"/>
          <p:nvPr/>
        </p:nvSpPr>
        <p:spPr>
          <a:xfrm>
            <a:off x="637189" y="703161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K</a:t>
            </a:r>
            <a:r>
              <a:rPr lang="en-US" baseline="-25000" dirty="0" err="1"/>
              <a:t>ic</a:t>
            </a:r>
            <a:r>
              <a:rPr lang="en-US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A93DB-43AE-2748-A9D4-D63E73D434FC}"/>
              </a:ext>
            </a:extLst>
          </p:cNvPr>
          <p:cNvSpPr txBox="1"/>
          <p:nvPr/>
        </p:nvSpPr>
        <p:spPr>
          <a:xfrm>
            <a:off x="1076604" y="1870842"/>
            <a:ext cx="36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fracture mechanics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60902-B05B-504A-BE84-6D4BDDE482FD}"/>
              </a:ext>
            </a:extLst>
          </p:cNvPr>
          <p:cNvSpPr txBox="1"/>
          <p:nvPr/>
        </p:nvSpPr>
        <p:spPr>
          <a:xfrm>
            <a:off x="7177859" y="1870842"/>
            <a:ext cx="30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 weld sample and testing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F66B3-8E92-C94D-ABDF-1520D6333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3" t="52951" r="39569" b="7790"/>
          <a:stretch/>
        </p:blipFill>
        <p:spPr>
          <a:xfrm>
            <a:off x="6609448" y="3311357"/>
            <a:ext cx="3835424" cy="2398385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589CC8B5-7093-6942-A5A9-2BE6250DAF9A}"/>
              </a:ext>
            </a:extLst>
          </p:cNvPr>
          <p:cNvSpPr/>
          <p:nvPr/>
        </p:nvSpPr>
        <p:spPr>
          <a:xfrm>
            <a:off x="8680482" y="5709742"/>
            <a:ext cx="333632" cy="5807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1AB94199-6F38-954F-BFA3-7F0518492501}"/>
              </a:ext>
            </a:extLst>
          </p:cNvPr>
          <p:cNvSpPr/>
          <p:nvPr/>
        </p:nvSpPr>
        <p:spPr>
          <a:xfrm rot="10800000">
            <a:off x="8674164" y="2730589"/>
            <a:ext cx="333632" cy="5807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8400C8B-F978-C04E-A666-7EED00200863}"/>
              </a:ext>
            </a:extLst>
          </p:cNvPr>
          <p:cNvGrpSpPr/>
          <p:nvPr/>
        </p:nvGrpSpPr>
        <p:grpSpPr>
          <a:xfrm>
            <a:off x="6567356" y="2209282"/>
            <a:ext cx="4522814" cy="4527402"/>
            <a:chOff x="5847474" y="2113693"/>
            <a:chExt cx="4522814" cy="45274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A506F4-FDE0-4A4E-821E-EB704918D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973" t="52951" r="39569" b="7790"/>
            <a:stretch/>
          </p:blipFill>
          <p:spPr>
            <a:xfrm rot="16200000">
              <a:off x="7253384" y="3524190"/>
              <a:ext cx="3835424" cy="23983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5F66B3-8E92-C94D-ABDF-1520D6333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973" t="52951" r="39569" b="7790"/>
            <a:stretch/>
          </p:blipFill>
          <p:spPr>
            <a:xfrm rot="5400000">
              <a:off x="5128955" y="2832212"/>
              <a:ext cx="3835424" cy="23983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8F1002-E12F-F645-83CA-A94EF8D5B750}"/>
              </a:ext>
            </a:extLst>
          </p:cNvPr>
          <p:cNvSpPr txBox="1"/>
          <p:nvPr/>
        </p:nvSpPr>
        <p:spPr>
          <a:xfrm>
            <a:off x="637189" y="703161"/>
            <a:ext cx="9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K</a:t>
            </a:r>
            <a:r>
              <a:rPr lang="en-US" baseline="-25000" dirty="0" err="1"/>
              <a:t>iic</a:t>
            </a:r>
            <a:r>
              <a:rPr lang="en-US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A93DB-43AE-2748-A9D4-D63E73D434FC}"/>
              </a:ext>
            </a:extLst>
          </p:cNvPr>
          <p:cNvSpPr txBox="1"/>
          <p:nvPr/>
        </p:nvSpPr>
        <p:spPr>
          <a:xfrm>
            <a:off x="1076604" y="1870842"/>
            <a:ext cx="36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fracture mechanics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60902-B05B-504A-BE84-6D4BDDE482FD}"/>
              </a:ext>
            </a:extLst>
          </p:cNvPr>
          <p:cNvSpPr txBox="1"/>
          <p:nvPr/>
        </p:nvSpPr>
        <p:spPr>
          <a:xfrm>
            <a:off x="7177859" y="1870842"/>
            <a:ext cx="30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 weld sample and testing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41C298-F298-7846-9932-E2161692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1" y="2365384"/>
            <a:ext cx="4968474" cy="3529963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DA4436F1-E889-5049-B830-282E74344A61}"/>
              </a:ext>
            </a:extLst>
          </p:cNvPr>
          <p:cNvSpPr/>
          <p:nvPr/>
        </p:nvSpPr>
        <p:spPr>
          <a:xfrm>
            <a:off x="9761838" y="2619632"/>
            <a:ext cx="333632" cy="5807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B134162-D91F-5745-AEE7-3E675A41FAC0}"/>
              </a:ext>
            </a:extLst>
          </p:cNvPr>
          <p:cNvSpPr/>
          <p:nvPr/>
        </p:nvSpPr>
        <p:spPr>
          <a:xfrm>
            <a:off x="7551574" y="2619632"/>
            <a:ext cx="333632" cy="5807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B82B64-47ED-1A4D-8A0C-5A1DE8858012}"/>
              </a:ext>
            </a:extLst>
          </p:cNvPr>
          <p:cNvCxnSpPr>
            <a:cxnSpLocks/>
          </p:cNvCxnSpPr>
          <p:nvPr/>
        </p:nvCxnSpPr>
        <p:spPr>
          <a:xfrm flipV="1">
            <a:off x="7885206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77D4D9-2E86-3F46-A897-783E39E152B2}"/>
              </a:ext>
            </a:extLst>
          </p:cNvPr>
          <p:cNvCxnSpPr>
            <a:cxnSpLocks/>
          </p:cNvCxnSpPr>
          <p:nvPr/>
        </p:nvCxnSpPr>
        <p:spPr>
          <a:xfrm flipV="1">
            <a:off x="8110260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3B0844-84FE-F74E-BE5C-40806D65B0A1}"/>
              </a:ext>
            </a:extLst>
          </p:cNvPr>
          <p:cNvCxnSpPr>
            <a:cxnSpLocks/>
          </p:cNvCxnSpPr>
          <p:nvPr/>
        </p:nvCxnSpPr>
        <p:spPr>
          <a:xfrm flipV="1">
            <a:off x="8335314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AB46C-2A6B-DB48-A175-5EC6411C74BC}"/>
              </a:ext>
            </a:extLst>
          </p:cNvPr>
          <p:cNvCxnSpPr>
            <a:cxnSpLocks/>
          </p:cNvCxnSpPr>
          <p:nvPr/>
        </p:nvCxnSpPr>
        <p:spPr>
          <a:xfrm flipV="1">
            <a:off x="8560368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24491-BAF4-0D42-B095-0582E393830B}"/>
              </a:ext>
            </a:extLst>
          </p:cNvPr>
          <p:cNvCxnSpPr>
            <a:cxnSpLocks/>
          </p:cNvCxnSpPr>
          <p:nvPr/>
        </p:nvCxnSpPr>
        <p:spPr>
          <a:xfrm flipV="1">
            <a:off x="8785422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92162D-6609-BB43-A40F-068E7B362518}"/>
              </a:ext>
            </a:extLst>
          </p:cNvPr>
          <p:cNvCxnSpPr>
            <a:cxnSpLocks/>
          </p:cNvCxnSpPr>
          <p:nvPr/>
        </p:nvCxnSpPr>
        <p:spPr>
          <a:xfrm flipV="1">
            <a:off x="9010476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616AB7-6061-314A-9966-7ED8FE9A1BE2}"/>
              </a:ext>
            </a:extLst>
          </p:cNvPr>
          <p:cNvCxnSpPr>
            <a:cxnSpLocks/>
          </p:cNvCxnSpPr>
          <p:nvPr/>
        </p:nvCxnSpPr>
        <p:spPr>
          <a:xfrm flipV="1">
            <a:off x="9235527" y="5668739"/>
            <a:ext cx="338896" cy="3388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9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118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Bosco, Nick</dc:creator>
  <cp:lastModifiedBy>Young, David</cp:lastModifiedBy>
  <cp:revision>8</cp:revision>
  <dcterms:created xsi:type="dcterms:W3CDTF">2022-01-19T16:48:02Z</dcterms:created>
  <dcterms:modified xsi:type="dcterms:W3CDTF">2022-03-30T18:42:25Z</dcterms:modified>
</cp:coreProperties>
</file>