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/>
    <p:restoredTop sz="94789"/>
  </p:normalViewPr>
  <p:slideViewPr>
    <p:cSldViewPr snapToGrid="0" snapToObjects="1">
      <p:cViewPr>
        <p:scale>
          <a:sx n="127" d="100"/>
          <a:sy n="127" d="100"/>
        </p:scale>
        <p:origin x="-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F52B-798E-344E-973F-7C15D76C6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C289E-77AD-504E-B5C5-BF6595DBB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2C0F-08C4-3043-AEF1-EBEA65D3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1B2CA-F9F0-2C49-AA8B-F978D38D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5C5B6-086E-D545-BEBE-1F93EB24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7BFB-D521-6844-BED5-37934EF49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10149-D6FD-EF46-B3E7-8F6FB4882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1DE4-8408-D545-9727-B97D03D1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D3A94-F9EF-8C4B-B289-A146F4A3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97CD6-F582-B746-99B9-038AD13A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67A1F-1BF2-0B41-B398-92FA4656B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359CF-015A-D040-8884-4FDFFE4C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3D7B-BCDE-5B4B-AA83-66E9B24D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8D6C7-E8C2-EB4A-AB94-5C83C319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113BA-4594-2E42-B8EA-EB5BBDBF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112C-74E3-A348-B1C3-BD6A8862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D4751-C0DB-A94D-B3B2-C42F39475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F4E8E-32F5-A048-BFDE-90E2A429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1ECB6-66CF-784F-9DC0-C84847E1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78B51-442C-BE49-B714-16753BB7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5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D4144-7BAA-194B-A844-E20468E4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706E8-CEEC-5E4B-A305-E05B3CBB2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65A41-6364-9044-98CA-1F88C16E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17F95-1FA6-4A4C-B986-C6F0F5B5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3BBB2-C85D-6647-AEE4-7A99CA72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6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9DCA-54AF-6B41-A96D-2CFED7432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2F17A-0EA1-8246-8126-E60EEC202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3CDDB0-C394-704E-8EB6-5FEC4D5FE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61501-A95F-144F-90F7-B3B5E3FD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7F2DA-564B-084F-BDD0-1D45D7A6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B18CE-F7D2-1D49-9E2D-65FA4C14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7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BB241-BF83-964D-9767-F90B9FD4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411A9-7F3B-C146-9AAE-76F94266B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FEF54-2DF7-324E-9544-E56219CF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3282C-618D-DC4F-82AC-EAA0352D9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64564-041E-2847-936D-65AFCD67B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C0A3C-6D8A-6642-861C-F4F3196CA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DB9BF-7F00-7347-A24B-1F728B3D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6AE3AA-2F3D-F04F-BF65-F7E2192C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5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A87B-A00E-9843-BF32-F3FC6E9B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93DB98-2476-3642-863C-06B5A0E5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0F9DC-6F25-7A46-A66F-8B168BC3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211EA-6F83-C244-BAD9-6C6325E3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476A8-A215-B64B-83F2-5A4B90C3F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9DBF-1CBD-B145-AEDE-2FF353FA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FDF35-9BE7-4E4A-81B6-0DF81FD1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4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8807-C0AE-1F49-9C10-3895BD9D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1E198-A1A3-404C-9E94-C478674A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AF3FD-9F77-9C48-A853-AA75F03D2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29FF8-D77B-954D-8D2B-48B94A83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C6E4C-8D63-084B-B36C-A523223F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4F3EE-4317-BE4A-AB4E-B55EA48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B7A1-895C-C842-9A19-8112850B7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E1CE2-0582-184B-BE5A-4E88542E9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84A80-8F0E-B34E-9B79-6184F8583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F2B1A-8205-7B44-9055-749EC0A6F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6F4A7-CB32-6744-8F7A-D6A3165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0FB5C-D700-F74E-9681-2D8AE981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19ECD-F51F-A746-A7F3-80219A1C2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0B5C2-1A89-F643-B2CE-E2E705BA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7A09C-B3F7-F14B-8BC7-8E0E0946D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51066-62B5-DB44-9040-39B9FBFAD261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C3B6-83F5-B947-8C77-95F5CC172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B3419-2F9F-824B-B74F-22736922C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B64D-36E4-224F-A2E9-2A48DD43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>
            <a:extLst>
              <a:ext uri="{FF2B5EF4-FFF2-40B4-BE49-F238E27FC236}">
                <a16:creationId xmlns:a16="http://schemas.microsoft.com/office/drawing/2014/main" id="{419E271A-620E-4440-B4CB-E0E209220D16}"/>
              </a:ext>
            </a:extLst>
          </p:cNvPr>
          <p:cNvSpPr/>
          <p:nvPr/>
        </p:nvSpPr>
        <p:spPr>
          <a:xfrm>
            <a:off x="9344415" y="1859929"/>
            <a:ext cx="1215025" cy="789140"/>
          </a:xfrm>
          <a:prstGeom prst="cube">
            <a:avLst/>
          </a:prstGeom>
          <a:solidFill>
            <a:schemeClr val="bg1">
              <a:lumMod val="75000"/>
              <a:alpha val="3453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C8491B-F8D0-9145-9542-D13885E38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876"/>
            <a:ext cx="12192000" cy="61091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C054DD-E711-E246-B317-E468F6843930}"/>
              </a:ext>
            </a:extLst>
          </p:cNvPr>
          <p:cNvSpPr txBox="1"/>
          <p:nvPr/>
        </p:nvSpPr>
        <p:spPr>
          <a:xfrm>
            <a:off x="2181793" y="5064976"/>
            <a:ext cx="2452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Side view A</a:t>
            </a:r>
          </a:p>
          <a:p>
            <a:r>
              <a:rPr lang="en-US" dirty="0"/>
              <a:t>(looking along the weld)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6750C-85E6-6E48-BC60-1ABFA13C67F2}"/>
              </a:ext>
            </a:extLst>
          </p:cNvPr>
          <p:cNvSpPr txBox="1"/>
          <p:nvPr/>
        </p:nvSpPr>
        <p:spPr>
          <a:xfrm>
            <a:off x="6987109" y="1700501"/>
            <a:ext cx="118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view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A9BF3-2160-5542-B0DC-732B73093F13}"/>
              </a:ext>
            </a:extLst>
          </p:cNvPr>
          <p:cNvSpPr txBox="1"/>
          <p:nvPr/>
        </p:nvSpPr>
        <p:spPr>
          <a:xfrm>
            <a:off x="10559441" y="4747364"/>
            <a:ext cx="1247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Side view B</a:t>
            </a: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001F1FC-0A9A-3E44-8F99-C344AD0E72DE}"/>
              </a:ext>
            </a:extLst>
          </p:cNvPr>
          <p:cNvSpPr/>
          <p:nvPr/>
        </p:nvSpPr>
        <p:spPr>
          <a:xfrm>
            <a:off x="9344415" y="1280693"/>
            <a:ext cx="1215025" cy="789140"/>
          </a:xfrm>
          <a:prstGeom prst="cube">
            <a:avLst/>
          </a:prstGeom>
          <a:solidFill>
            <a:schemeClr val="bg1">
              <a:lumMod val="75000"/>
              <a:alpha val="3453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E28861-55F4-7F4B-8254-0D52769A3CA1}"/>
              </a:ext>
            </a:extLst>
          </p:cNvPr>
          <p:cNvCxnSpPr/>
          <p:nvPr/>
        </p:nvCxnSpPr>
        <p:spPr>
          <a:xfrm>
            <a:off x="9951927" y="651353"/>
            <a:ext cx="0" cy="6263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1F6880-AF70-0942-8CD1-01A09306B18F}"/>
              </a:ext>
            </a:extLst>
          </p:cNvPr>
          <p:cNvCxnSpPr>
            <a:cxnSpLocks/>
          </p:cNvCxnSpPr>
          <p:nvPr/>
        </p:nvCxnSpPr>
        <p:spPr>
          <a:xfrm flipH="1">
            <a:off x="10526579" y="1964881"/>
            <a:ext cx="56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CE8369-7C7F-B849-9BE0-5381E55DAC34}"/>
              </a:ext>
            </a:extLst>
          </p:cNvPr>
          <p:cNvCxnSpPr>
            <a:cxnSpLocks/>
          </p:cNvCxnSpPr>
          <p:nvPr/>
        </p:nvCxnSpPr>
        <p:spPr>
          <a:xfrm flipV="1">
            <a:off x="9219156" y="2062909"/>
            <a:ext cx="634129" cy="684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9BB8B9-79A9-8B4F-835D-ADAD8F91FEA8}"/>
              </a:ext>
            </a:extLst>
          </p:cNvPr>
          <p:cNvCxnSpPr>
            <a:stCxn id="6" idx="3"/>
          </p:cNvCxnSpPr>
          <p:nvPr/>
        </p:nvCxnSpPr>
        <p:spPr>
          <a:xfrm flipV="1">
            <a:off x="9853285" y="1859929"/>
            <a:ext cx="205115" cy="2099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EA705D6-18DA-0747-8AFF-F553286DD9DD}"/>
              </a:ext>
            </a:extLst>
          </p:cNvPr>
          <p:cNvSpPr txBox="1"/>
          <p:nvPr/>
        </p:nvSpPr>
        <p:spPr>
          <a:xfrm>
            <a:off x="9797878" y="32619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C215EE-544E-974C-A845-0A675C989D92}"/>
              </a:ext>
            </a:extLst>
          </p:cNvPr>
          <p:cNvSpPr txBox="1"/>
          <p:nvPr/>
        </p:nvSpPr>
        <p:spPr>
          <a:xfrm>
            <a:off x="8964070" y="26490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9E34EF-AE60-1347-96B8-91C7C8AC78F0}"/>
              </a:ext>
            </a:extLst>
          </p:cNvPr>
          <p:cNvSpPr txBox="1"/>
          <p:nvPr/>
        </p:nvSpPr>
        <p:spPr>
          <a:xfrm>
            <a:off x="11130738" y="178021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CF0448-95DA-1C48-96A2-6249683F3A43}"/>
              </a:ext>
            </a:extLst>
          </p:cNvPr>
          <p:cNvSpPr txBox="1"/>
          <p:nvPr/>
        </p:nvSpPr>
        <p:spPr>
          <a:xfrm>
            <a:off x="3144547" y="123377"/>
            <a:ext cx="4540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 Glass sample dimensions and weld placement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8B3E6A-0284-C349-8FBE-6B67A1DDBBA5}"/>
              </a:ext>
            </a:extLst>
          </p:cNvPr>
          <p:cNvSpPr txBox="1"/>
          <p:nvPr/>
        </p:nvSpPr>
        <p:spPr>
          <a:xfrm>
            <a:off x="3591627" y="510861"/>
            <a:ext cx="383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Glass = 10 mm x 10 mm x 3.2 mm thick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B3E682-B3CC-5448-B36A-757865154052}"/>
              </a:ext>
            </a:extLst>
          </p:cNvPr>
          <p:cNvSpPr txBox="1"/>
          <p:nvPr/>
        </p:nvSpPr>
        <p:spPr>
          <a:xfrm>
            <a:off x="7278407" y="3043639"/>
            <a:ext cx="2827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Laser weld (multiple passes)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F70EA9-A67A-754F-B691-780A6B480508}"/>
              </a:ext>
            </a:extLst>
          </p:cNvPr>
          <p:cNvCxnSpPr/>
          <p:nvPr/>
        </p:nvCxnSpPr>
        <p:spPr>
          <a:xfrm flipH="1">
            <a:off x="6263014" y="3513550"/>
            <a:ext cx="1164920" cy="695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48F7D82-9E79-9B8F-2000-143D620EAAFE}"/>
              </a:ext>
            </a:extLst>
          </p:cNvPr>
          <p:cNvSpPr txBox="1"/>
          <p:nvPr/>
        </p:nvSpPr>
        <p:spPr>
          <a:xfrm>
            <a:off x="148013" y="895191"/>
            <a:ext cx="344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Proposed weld parameters: 50 µm wide weld seams (continuous if possible), 6 seams, 150 µm between seams.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C9F4C-8AA3-13D5-B7B7-9A56067D6204}"/>
              </a:ext>
            </a:extLst>
          </p:cNvPr>
          <p:cNvSpPr/>
          <p:nvPr/>
        </p:nvSpPr>
        <p:spPr>
          <a:xfrm>
            <a:off x="804866" y="2395625"/>
            <a:ext cx="1553424" cy="15161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05D2A-02A7-33D6-9E3A-93FC7C8AA414}"/>
              </a:ext>
            </a:extLst>
          </p:cNvPr>
          <p:cNvCxnSpPr/>
          <p:nvPr/>
        </p:nvCxnSpPr>
        <p:spPr>
          <a:xfrm>
            <a:off x="826718" y="2391897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D1F2BAF-F879-9BB4-DB3F-481CC70F8DD4}"/>
              </a:ext>
            </a:extLst>
          </p:cNvPr>
          <p:cNvCxnSpPr/>
          <p:nvPr/>
        </p:nvCxnSpPr>
        <p:spPr>
          <a:xfrm>
            <a:off x="1128625" y="2391896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79AAE35-8DF7-0051-142E-91ED3DB310AC}"/>
              </a:ext>
            </a:extLst>
          </p:cNvPr>
          <p:cNvCxnSpPr/>
          <p:nvPr/>
        </p:nvCxnSpPr>
        <p:spPr>
          <a:xfrm>
            <a:off x="1430532" y="239547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6C41465-4A10-B39B-9387-4E3D99FDD938}"/>
              </a:ext>
            </a:extLst>
          </p:cNvPr>
          <p:cNvCxnSpPr/>
          <p:nvPr/>
        </p:nvCxnSpPr>
        <p:spPr>
          <a:xfrm>
            <a:off x="1732439" y="2389126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0EB1E78-00E8-510D-37FA-52AF6FEC1439}"/>
              </a:ext>
            </a:extLst>
          </p:cNvPr>
          <p:cNvCxnSpPr/>
          <p:nvPr/>
        </p:nvCxnSpPr>
        <p:spPr>
          <a:xfrm>
            <a:off x="2034346" y="239189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2DCFBBD-7A11-E7D8-6EA4-0488EE9247C0}"/>
              </a:ext>
            </a:extLst>
          </p:cNvPr>
          <p:cNvCxnSpPr/>
          <p:nvPr/>
        </p:nvCxnSpPr>
        <p:spPr>
          <a:xfrm>
            <a:off x="2336255" y="2389125"/>
            <a:ext cx="0" cy="1519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078B539-4D45-2835-6288-44CCAACE958D}"/>
              </a:ext>
            </a:extLst>
          </p:cNvPr>
          <p:cNvSpPr txBox="1"/>
          <p:nvPr/>
        </p:nvSpPr>
        <p:spPr>
          <a:xfrm>
            <a:off x="143387" y="3397928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 µm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568402-6067-91F8-97B6-E9270963ECAB}"/>
              </a:ext>
            </a:extLst>
          </p:cNvPr>
          <p:cNvSpPr txBox="1"/>
          <p:nvPr/>
        </p:nvSpPr>
        <p:spPr>
          <a:xfrm>
            <a:off x="1008688" y="3955793"/>
            <a:ext cx="583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150 µm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450783-A74F-7323-49CB-ED4EB7AF6482}"/>
              </a:ext>
            </a:extLst>
          </p:cNvPr>
          <p:cNvSpPr txBox="1"/>
          <p:nvPr/>
        </p:nvSpPr>
        <p:spPr>
          <a:xfrm>
            <a:off x="1271130" y="2049485"/>
            <a:ext cx="4844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 mm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616710-1CEF-81C5-C68B-1FF3923BDC14}"/>
              </a:ext>
            </a:extLst>
          </p:cNvPr>
          <p:cNvCxnSpPr>
            <a:cxnSpLocks/>
          </p:cNvCxnSpPr>
          <p:nvPr/>
        </p:nvCxnSpPr>
        <p:spPr>
          <a:xfrm>
            <a:off x="1155700" y="3767769"/>
            <a:ext cx="2476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D3E923B-0B42-25BF-D5DE-95B48DEECD12}"/>
              </a:ext>
            </a:extLst>
          </p:cNvPr>
          <p:cNvCxnSpPr>
            <a:cxnSpLocks/>
          </p:cNvCxnSpPr>
          <p:nvPr/>
        </p:nvCxnSpPr>
        <p:spPr>
          <a:xfrm>
            <a:off x="606425" y="3521039"/>
            <a:ext cx="183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EE2CE98-7B82-4B03-8AA8-53808E537561}"/>
              </a:ext>
            </a:extLst>
          </p:cNvPr>
          <p:cNvCxnSpPr>
            <a:cxnSpLocks/>
          </p:cNvCxnSpPr>
          <p:nvPr/>
        </p:nvCxnSpPr>
        <p:spPr>
          <a:xfrm flipH="1">
            <a:off x="855292" y="3521039"/>
            <a:ext cx="1819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7C34C8B-2C14-386B-D14F-4CAE2B8B23B5}"/>
              </a:ext>
            </a:extLst>
          </p:cNvPr>
          <p:cNvCxnSpPr/>
          <p:nvPr/>
        </p:nvCxnSpPr>
        <p:spPr>
          <a:xfrm flipH="1">
            <a:off x="1528525" y="3839611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1959C97-5F0C-C796-BBFC-2DE653ED83FA}"/>
              </a:ext>
            </a:extLst>
          </p:cNvPr>
          <p:cNvCxnSpPr/>
          <p:nvPr/>
        </p:nvCxnSpPr>
        <p:spPr>
          <a:xfrm flipH="1">
            <a:off x="1564910" y="3839611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C0025AA-5867-B26F-11F3-A055E3343CE6}"/>
              </a:ext>
            </a:extLst>
          </p:cNvPr>
          <p:cNvCxnSpPr/>
          <p:nvPr/>
        </p:nvCxnSpPr>
        <p:spPr>
          <a:xfrm flipH="1">
            <a:off x="1544282" y="2319813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75DF8E2-6A09-535D-46B6-ACB659168762}"/>
              </a:ext>
            </a:extLst>
          </p:cNvPr>
          <p:cNvCxnSpPr/>
          <p:nvPr/>
        </p:nvCxnSpPr>
        <p:spPr>
          <a:xfrm flipH="1">
            <a:off x="1580667" y="2319813"/>
            <a:ext cx="7277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1A14B74-B838-AFC6-67C2-2BE156F940B9}"/>
              </a:ext>
            </a:extLst>
          </p:cNvPr>
          <p:cNvCxnSpPr/>
          <p:nvPr/>
        </p:nvCxnSpPr>
        <p:spPr>
          <a:xfrm>
            <a:off x="790205" y="2279650"/>
            <a:ext cx="15460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D674CA8-66CF-13F6-086C-8EE74C88F300}"/>
              </a:ext>
            </a:extLst>
          </p:cNvPr>
          <p:cNvSpPr txBox="1"/>
          <p:nvPr/>
        </p:nvSpPr>
        <p:spPr>
          <a:xfrm>
            <a:off x="489913" y="1657874"/>
            <a:ext cx="232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weld pattern</a:t>
            </a:r>
          </a:p>
        </p:txBody>
      </p:sp>
      <p:sp>
        <p:nvSpPr>
          <p:cNvPr id="49" name="Donut 48">
            <a:extLst>
              <a:ext uri="{FF2B5EF4-FFF2-40B4-BE49-F238E27FC236}">
                <a16:creationId xmlns:a16="http://schemas.microsoft.com/office/drawing/2014/main" id="{6CE9AC6C-20B9-E670-386A-EA4D6FCBF1EB}"/>
              </a:ext>
            </a:extLst>
          </p:cNvPr>
          <p:cNvSpPr/>
          <p:nvPr/>
        </p:nvSpPr>
        <p:spPr>
          <a:xfrm>
            <a:off x="5603862" y="2467407"/>
            <a:ext cx="431844" cy="470048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8DA1D18-9E3A-7194-2469-2CD581AB0AC5}"/>
              </a:ext>
            </a:extLst>
          </p:cNvPr>
          <p:cNvCxnSpPr/>
          <p:nvPr/>
        </p:nvCxnSpPr>
        <p:spPr>
          <a:xfrm flipH="1" flipV="1">
            <a:off x="2358290" y="2411888"/>
            <a:ext cx="3429561" cy="92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B81F14A-7F25-5D69-77BE-04E6EDA3C23E}"/>
              </a:ext>
            </a:extLst>
          </p:cNvPr>
          <p:cNvCxnSpPr/>
          <p:nvPr/>
        </p:nvCxnSpPr>
        <p:spPr>
          <a:xfrm flipH="1">
            <a:off x="2334615" y="2943954"/>
            <a:ext cx="3485169" cy="96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22DDDAB-47B8-595E-DAD4-C44F60E94E51}"/>
              </a:ext>
            </a:extLst>
          </p:cNvPr>
          <p:cNvSpPr txBox="1"/>
          <p:nvPr/>
        </p:nvSpPr>
        <p:spPr>
          <a:xfrm>
            <a:off x="452810" y="140805"/>
            <a:ext cx="20842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Goal: strongest weld possible</a:t>
            </a:r>
          </a:p>
          <a:p>
            <a:r>
              <a:rPr lang="en-US" sz="1000" dirty="0"/>
              <a:t>Critical weld width ~ 1 mm</a:t>
            </a:r>
          </a:p>
          <a:p>
            <a:r>
              <a:rPr lang="en-US" sz="1000" dirty="0"/>
              <a:t> (for standardized weld test at NREL)</a:t>
            </a:r>
          </a:p>
        </p:txBody>
      </p:sp>
    </p:spTree>
    <p:extLst>
      <p:ext uri="{BB962C8B-B14F-4D97-AF65-F5344CB8AC3E}">
        <p14:creationId xmlns:p14="http://schemas.microsoft.com/office/powerpoint/2010/main" val="132489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93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Bosco, Nick</dc:creator>
  <cp:lastModifiedBy>Young, David</cp:lastModifiedBy>
  <cp:revision>6</cp:revision>
  <dcterms:created xsi:type="dcterms:W3CDTF">2022-01-12T16:39:31Z</dcterms:created>
  <dcterms:modified xsi:type="dcterms:W3CDTF">2022-05-03T18:42:29Z</dcterms:modified>
</cp:coreProperties>
</file>